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2946B904-07F5-BA45-A992-0BB3013FFFB7}" type="datetimeFigureOut">
              <a:rPr lang="en-US" smtClean="0"/>
              <a:t>11/28/2025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A64CDFDB-A5CB-9D47-9AB8-9BB36F1BE5FE}" type="slidenum">
              <a:rPr lang="en-US" smtClean="0"/>
              <a:t>‹#›</a:t>
            </a:fld>
            <a:endParaRPr lang="en-US"/>
          </a:p>
        </p:txBody>
      </p:sp>
    </p:spTree>
    <p:extLst>
      <p:ext uri="{BB962C8B-B14F-4D97-AF65-F5344CB8AC3E}">
        <p14:creationId xmlns:p14="http://schemas.microsoft.com/office/powerpoint/2010/main" val="3920174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4.xml" /><Relationship Id="rId1" Type="http://schemas.openxmlformats.org/officeDocument/2006/relationships/slideLayout" Target="../slideLayouts/slideLayout1.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4.png" /></Relationships>
</file>

<file path=ppt/slides/_rels/slide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7.xml" /><Relationship Id="rId1" Type="http://schemas.openxmlformats.org/officeDocument/2006/relationships/slideLayout" Target="../slideLayouts/slideLayout1.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400538"/>
            <a:ext cx="7477601" cy="1777008"/>
          </a:xfrm>
          <a:prstGeom prst="rect">
            <a:avLst/>
          </a:prstGeom>
          <a:noFill/>
          <a:ln/>
        </p:spPr>
        <p:txBody>
          <a:bodyPr wrap="square" rtlCol="0" anchor="t"/>
          <a:lstStyle/>
          <a:p>
            <a:pPr marL="0" indent="0">
              <a:lnSpc>
                <a:spcPts val="7545"/>
              </a:lnSpc>
              <a:buNone/>
            </a:pPr>
            <a:r>
              <a:rPr lang="en-IN" sz="6036" dirty="0"/>
              <a:t>Introduction to Wind Turbine Power Prediction</a:t>
            </a:r>
            <a:endParaRPr lang="en-US" sz="6036" dirty="0"/>
          </a:p>
        </p:txBody>
      </p:sp>
      <p:sp>
        <p:nvSpPr>
          <p:cNvPr id="6" name="Text 3"/>
          <p:cNvSpPr/>
          <p:nvPr/>
        </p:nvSpPr>
        <p:spPr>
          <a:xfrm>
            <a:off x="833199" y="4510802"/>
            <a:ext cx="7477601" cy="1777008"/>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279094"/>
            <a:ext cx="7477601" cy="1916430"/>
          </a:xfrm>
          <a:prstGeom prst="rect">
            <a:avLst/>
          </a:prstGeom>
          <a:noFill/>
          <a:ln/>
        </p:spPr>
        <p:txBody>
          <a:bodyPr wrap="square" rtlCol="0" anchor="t"/>
          <a:lstStyle/>
          <a:p>
            <a:pPr marL="0" indent="0">
              <a:lnSpc>
                <a:spcPts val="7545"/>
              </a:lnSpc>
              <a:buNone/>
            </a:pPr>
            <a:r>
              <a:rPr lang="en-US" sz="6036" dirty="0">
                <a:solidFill>
                  <a:srgbClr val="EBCCBB"/>
                </a:solidFill>
                <a:latin typeface="Gelasio" pitchFamily="34" charset="0"/>
                <a:ea typeface="Gelasio" pitchFamily="34" charset="-122"/>
                <a:cs typeface="Gelasio" pitchFamily="34" charset="-120"/>
              </a:rPr>
              <a:t>Conclusion and Future Trends</a:t>
            </a:r>
            <a:endParaRPr lang="en-US" sz="6036" dirty="0"/>
          </a:p>
        </p:txBody>
      </p:sp>
      <p:sp>
        <p:nvSpPr>
          <p:cNvPr id="6" name="Text 3"/>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As wind turbine power prediction continues to evolve, new opportunities and challenges emerge. Integrating advanced machine learning algorithms with real-time weather data will unlock unprecedented accuracy and reliability in forecasting power output.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1282422"/>
            <a:ext cx="10144958"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Importance of Accurate Power Prediction</a:t>
            </a:r>
            <a:endParaRPr lang="en-US" sz="4374" dirty="0"/>
          </a:p>
        </p:txBody>
      </p:sp>
      <p:sp>
        <p:nvSpPr>
          <p:cNvPr id="5" name="Shape 3"/>
          <p:cNvSpPr/>
          <p:nvPr/>
        </p:nvSpPr>
        <p:spPr>
          <a:xfrm>
            <a:off x="2037993" y="2650331"/>
            <a:ext cx="388739" cy="388739"/>
          </a:xfrm>
          <a:prstGeom prst="roundRect">
            <a:avLst>
              <a:gd name="adj" fmla="val 34295"/>
            </a:avLst>
          </a:prstGeom>
          <a:solidFill>
            <a:srgbClr val="343131"/>
          </a:solidFill>
          <a:ln/>
        </p:spPr>
      </p:sp>
      <p:sp>
        <p:nvSpPr>
          <p:cNvPr id="6" name="Text 4"/>
          <p:cNvSpPr/>
          <p:nvPr/>
        </p:nvSpPr>
        <p:spPr>
          <a:xfrm>
            <a:off x="2648903" y="2671048"/>
            <a:ext cx="277749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Optimized Operations</a:t>
            </a:r>
            <a:endParaRPr lang="en-US" sz="2187" dirty="0"/>
          </a:p>
        </p:txBody>
      </p:sp>
      <p:sp>
        <p:nvSpPr>
          <p:cNvPr id="7" name="Text 5"/>
          <p:cNvSpPr/>
          <p:nvPr/>
        </p:nvSpPr>
        <p:spPr>
          <a:xfrm>
            <a:off x="2648903" y="3151465"/>
            <a:ext cx="4555212" cy="1421606"/>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Accurate power prediction allows wind farm operators to optimize turbine operations, minimize downtime, and maximize energy production.</a:t>
            </a:r>
            <a:endParaRPr lang="en-US" sz="1750" dirty="0"/>
          </a:p>
        </p:txBody>
      </p:sp>
      <p:sp>
        <p:nvSpPr>
          <p:cNvPr id="8" name="Shape 6"/>
          <p:cNvSpPr/>
          <p:nvPr/>
        </p:nvSpPr>
        <p:spPr>
          <a:xfrm>
            <a:off x="7426285" y="2650331"/>
            <a:ext cx="388739" cy="388739"/>
          </a:xfrm>
          <a:prstGeom prst="roundRect">
            <a:avLst>
              <a:gd name="adj" fmla="val 34295"/>
            </a:avLst>
          </a:prstGeom>
          <a:solidFill>
            <a:srgbClr val="343131"/>
          </a:solidFill>
          <a:ln/>
        </p:spPr>
      </p:sp>
      <p:sp>
        <p:nvSpPr>
          <p:cNvPr id="9" name="Text 7"/>
          <p:cNvSpPr/>
          <p:nvPr/>
        </p:nvSpPr>
        <p:spPr>
          <a:xfrm>
            <a:off x="8037195" y="2671048"/>
            <a:ext cx="3284458"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Improved Grid Integration</a:t>
            </a:r>
            <a:endParaRPr lang="en-US" sz="2187" dirty="0"/>
          </a:p>
        </p:txBody>
      </p:sp>
      <p:sp>
        <p:nvSpPr>
          <p:cNvPr id="10" name="Text 8"/>
          <p:cNvSpPr/>
          <p:nvPr/>
        </p:nvSpPr>
        <p:spPr>
          <a:xfrm>
            <a:off x="8037195" y="3151465"/>
            <a:ext cx="4555212"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Precise forecasts enable grid operators to better integrate wind power, balancing supply and demand to ensure reliable electricity.</a:t>
            </a:r>
            <a:endParaRPr lang="en-US" sz="1750" dirty="0"/>
          </a:p>
        </p:txBody>
      </p:sp>
      <p:sp>
        <p:nvSpPr>
          <p:cNvPr id="11" name="Shape 9"/>
          <p:cNvSpPr/>
          <p:nvPr/>
        </p:nvSpPr>
        <p:spPr>
          <a:xfrm>
            <a:off x="2037993" y="5024438"/>
            <a:ext cx="388739" cy="388739"/>
          </a:xfrm>
          <a:prstGeom prst="roundRect">
            <a:avLst>
              <a:gd name="adj" fmla="val 34295"/>
            </a:avLst>
          </a:prstGeom>
          <a:solidFill>
            <a:srgbClr val="343131"/>
          </a:solidFill>
          <a:ln/>
        </p:spPr>
      </p:sp>
      <p:sp>
        <p:nvSpPr>
          <p:cNvPr id="12" name="Text 10"/>
          <p:cNvSpPr/>
          <p:nvPr/>
        </p:nvSpPr>
        <p:spPr>
          <a:xfrm>
            <a:off x="2648903" y="5045154"/>
            <a:ext cx="2824996"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Revenue Maximization</a:t>
            </a:r>
            <a:endParaRPr lang="en-US" sz="2187" dirty="0"/>
          </a:p>
        </p:txBody>
      </p:sp>
      <p:sp>
        <p:nvSpPr>
          <p:cNvPr id="13" name="Text 11"/>
          <p:cNvSpPr/>
          <p:nvPr/>
        </p:nvSpPr>
        <p:spPr>
          <a:xfrm>
            <a:off x="2648903" y="5525572"/>
            <a:ext cx="4555212" cy="1421606"/>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Accurate predictions help wind farm owners secure more lucrative power purchase agreements and maximize their return on investment.</a:t>
            </a:r>
            <a:endParaRPr lang="en-US" sz="1750" dirty="0"/>
          </a:p>
        </p:txBody>
      </p:sp>
      <p:sp>
        <p:nvSpPr>
          <p:cNvPr id="14" name="Shape 12"/>
          <p:cNvSpPr/>
          <p:nvPr/>
        </p:nvSpPr>
        <p:spPr>
          <a:xfrm>
            <a:off x="7426285" y="5024438"/>
            <a:ext cx="388739" cy="388739"/>
          </a:xfrm>
          <a:prstGeom prst="roundRect">
            <a:avLst>
              <a:gd name="adj" fmla="val 34295"/>
            </a:avLst>
          </a:prstGeom>
          <a:solidFill>
            <a:srgbClr val="343131"/>
          </a:solidFill>
          <a:ln/>
        </p:spPr>
      </p:sp>
      <p:sp>
        <p:nvSpPr>
          <p:cNvPr id="15" name="Text 13"/>
          <p:cNvSpPr/>
          <p:nvPr/>
        </p:nvSpPr>
        <p:spPr>
          <a:xfrm>
            <a:off x="8037195" y="5045154"/>
            <a:ext cx="3466743"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Reduced Maintenance Costs</a:t>
            </a:r>
            <a:endParaRPr lang="en-US" sz="2187" dirty="0"/>
          </a:p>
        </p:txBody>
      </p:sp>
      <p:sp>
        <p:nvSpPr>
          <p:cNvPr id="16" name="Text 14"/>
          <p:cNvSpPr/>
          <p:nvPr/>
        </p:nvSpPr>
        <p:spPr>
          <a:xfrm>
            <a:off x="8037195" y="5525572"/>
            <a:ext cx="4555212" cy="1421606"/>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Predictive models allow for proactive maintenance, reducing unplanned outages and extending the lifespan of wind turbine components.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098715"/>
            <a:ext cx="7477601" cy="1388745"/>
          </a:xfrm>
          <a:prstGeom prst="rect">
            <a:avLst/>
          </a:prstGeom>
          <a:noFill/>
          <a:ln/>
        </p:spPr>
        <p:txBody>
          <a:bodyPr wrap="squar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Key Factors Affecting Wind Turbine Power Output</a:t>
            </a:r>
            <a:endParaRPr lang="en-US" sz="4374" dirty="0"/>
          </a:p>
        </p:txBody>
      </p:sp>
      <p:sp>
        <p:nvSpPr>
          <p:cNvPr id="6" name="Text 3"/>
          <p:cNvSpPr/>
          <p:nvPr/>
        </p:nvSpPr>
        <p:spPr>
          <a:xfrm>
            <a:off x="1188601" y="3820716"/>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C9C2C0"/>
                </a:solidFill>
                <a:latin typeface="Gelasio" pitchFamily="34" charset="0"/>
                <a:ea typeface="Gelasio" pitchFamily="34" charset="-122"/>
                <a:cs typeface="Gelasio" pitchFamily="34" charset="-120"/>
              </a:rPr>
              <a:t>Wind Speed: The primary driver of wind turbine power, higher wind speeds lead to exponentially greater power generation.</a:t>
            </a:r>
            <a:endParaRPr lang="en-US" sz="1750" dirty="0"/>
          </a:p>
        </p:txBody>
      </p:sp>
      <p:sp>
        <p:nvSpPr>
          <p:cNvPr id="7" name="Text 4"/>
          <p:cNvSpPr/>
          <p:nvPr/>
        </p:nvSpPr>
        <p:spPr>
          <a:xfrm>
            <a:off x="1188601" y="4620339"/>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C9C2C0"/>
                </a:solidFill>
                <a:latin typeface="Gelasio" pitchFamily="34" charset="0"/>
                <a:ea typeface="Gelasio" pitchFamily="34" charset="-122"/>
                <a:cs typeface="Gelasio" pitchFamily="34" charset="-120"/>
              </a:rPr>
              <a:t>Wind Direction: Optimal alignment of the turbine with the prevailing wind direction maximizes energy capture.</a:t>
            </a:r>
            <a:endParaRPr lang="en-US" sz="1750" dirty="0"/>
          </a:p>
        </p:txBody>
      </p:sp>
      <p:sp>
        <p:nvSpPr>
          <p:cNvPr id="8" name="Text 5"/>
          <p:cNvSpPr/>
          <p:nvPr/>
        </p:nvSpPr>
        <p:spPr>
          <a:xfrm>
            <a:off x="1188601" y="5419963"/>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C9C2C0"/>
                </a:solidFill>
                <a:latin typeface="Gelasio" pitchFamily="34" charset="0"/>
                <a:ea typeface="Gelasio" pitchFamily="34" charset="-122"/>
                <a:cs typeface="Gelasio" pitchFamily="34" charset="-120"/>
              </a:rPr>
              <a:t>Air Density: Denser air at lower altitudes or in cooler temperatures contains more kinetic energy to drive the turbine.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1325285"/>
            <a:ext cx="10554414" cy="1388745"/>
          </a:xfrm>
          <a:prstGeom prst="rect">
            <a:avLst/>
          </a:prstGeom>
          <a:noFill/>
          <a:ln/>
        </p:spPr>
        <p:txBody>
          <a:bodyPr wrap="squar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Data Collection and Monitoring Techniques</a:t>
            </a:r>
            <a:endParaRPr lang="en-US" sz="4374" dirty="0"/>
          </a:p>
        </p:txBody>
      </p:sp>
      <p:pic>
        <p:nvPicPr>
          <p:cNvPr id="5" name="Image 0" descr="preencoded.png"/>
          <p:cNvPicPr>
            <a:picLocks noChangeAspect="1"/>
          </p:cNvPicPr>
          <p:nvPr/>
        </p:nvPicPr>
        <p:blipFill>
          <a:blip r:embed="rId3"/>
          <a:stretch>
            <a:fillRect/>
          </a:stretch>
        </p:blipFill>
        <p:spPr>
          <a:xfrm>
            <a:off x="2037993" y="3158371"/>
            <a:ext cx="555427" cy="555427"/>
          </a:xfrm>
          <a:prstGeom prst="rect">
            <a:avLst/>
          </a:prstGeom>
        </p:spPr>
      </p:pic>
      <p:sp>
        <p:nvSpPr>
          <p:cNvPr id="6" name="Text 3"/>
          <p:cNvSpPr/>
          <p:nvPr/>
        </p:nvSpPr>
        <p:spPr>
          <a:xfrm>
            <a:off x="2037993" y="3935968"/>
            <a:ext cx="2388632" cy="694373"/>
          </a:xfrm>
          <a:prstGeom prst="rect">
            <a:avLst/>
          </a:prstGeom>
          <a:noFill/>
          <a:ln/>
        </p:spPr>
        <p:txBody>
          <a:bodyPr wrap="squar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Wind Measurement</a:t>
            </a:r>
            <a:endParaRPr lang="en-US" sz="2187" dirty="0"/>
          </a:p>
        </p:txBody>
      </p:sp>
      <p:sp>
        <p:nvSpPr>
          <p:cNvPr id="7" name="Text 4"/>
          <p:cNvSpPr/>
          <p:nvPr/>
        </p:nvSpPr>
        <p:spPr>
          <a:xfrm>
            <a:off x="2037993" y="4763572"/>
            <a:ext cx="2388632" cy="2132409"/>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Anemometers measure wind speed and direction at the turbine site to provide crucial data for power prediction.</a:t>
            </a:r>
            <a:endParaRPr lang="en-US" sz="1750" dirty="0"/>
          </a:p>
        </p:txBody>
      </p:sp>
      <p:pic>
        <p:nvPicPr>
          <p:cNvPr id="8" name="Image 1" descr="preencoded.png"/>
          <p:cNvPicPr>
            <a:picLocks noChangeAspect="1"/>
          </p:cNvPicPr>
          <p:nvPr/>
        </p:nvPicPr>
        <p:blipFill>
          <a:blip r:embed="rId4"/>
          <a:stretch>
            <a:fillRect/>
          </a:stretch>
        </p:blipFill>
        <p:spPr>
          <a:xfrm>
            <a:off x="4759881" y="3158371"/>
            <a:ext cx="555427" cy="555427"/>
          </a:xfrm>
          <a:prstGeom prst="rect">
            <a:avLst/>
          </a:prstGeom>
        </p:spPr>
      </p:pic>
      <p:sp>
        <p:nvSpPr>
          <p:cNvPr id="9" name="Text 5"/>
          <p:cNvSpPr/>
          <p:nvPr/>
        </p:nvSpPr>
        <p:spPr>
          <a:xfrm>
            <a:off x="4759881" y="3935968"/>
            <a:ext cx="2388632"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Remote Sensing</a:t>
            </a:r>
            <a:endParaRPr lang="en-US" sz="2187" dirty="0"/>
          </a:p>
        </p:txBody>
      </p:sp>
      <p:sp>
        <p:nvSpPr>
          <p:cNvPr id="10" name="Text 6"/>
          <p:cNvSpPr/>
          <p:nvPr/>
        </p:nvSpPr>
        <p:spPr>
          <a:xfrm>
            <a:off x="4759881" y="4416385"/>
            <a:ext cx="2388632" cy="2132409"/>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LiDAR technology scans the airflow, providing detailed wind profiles and enabling more accurate wind modeling.</a:t>
            </a:r>
            <a:endParaRPr lang="en-US" sz="1750" dirty="0"/>
          </a:p>
        </p:txBody>
      </p:sp>
      <p:pic>
        <p:nvPicPr>
          <p:cNvPr id="11" name="Image 2" descr="preencoded.png"/>
          <p:cNvPicPr>
            <a:picLocks noChangeAspect="1"/>
          </p:cNvPicPr>
          <p:nvPr/>
        </p:nvPicPr>
        <p:blipFill>
          <a:blip r:embed="rId5"/>
          <a:stretch>
            <a:fillRect/>
          </a:stretch>
        </p:blipFill>
        <p:spPr>
          <a:xfrm>
            <a:off x="7481768" y="3158371"/>
            <a:ext cx="555427" cy="555427"/>
          </a:xfrm>
          <a:prstGeom prst="rect">
            <a:avLst/>
          </a:prstGeom>
        </p:spPr>
      </p:pic>
      <p:sp>
        <p:nvSpPr>
          <p:cNvPr id="12" name="Text 7"/>
          <p:cNvSpPr/>
          <p:nvPr/>
        </p:nvSpPr>
        <p:spPr>
          <a:xfrm>
            <a:off x="7481768" y="3935968"/>
            <a:ext cx="2388632" cy="694373"/>
          </a:xfrm>
          <a:prstGeom prst="rect">
            <a:avLst/>
          </a:prstGeom>
          <a:noFill/>
          <a:ln/>
        </p:spPr>
        <p:txBody>
          <a:bodyPr wrap="squar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Turbine Monitoring</a:t>
            </a:r>
            <a:endParaRPr lang="en-US" sz="2187" dirty="0"/>
          </a:p>
        </p:txBody>
      </p:sp>
      <p:sp>
        <p:nvSpPr>
          <p:cNvPr id="13" name="Text 8"/>
          <p:cNvSpPr/>
          <p:nvPr/>
        </p:nvSpPr>
        <p:spPr>
          <a:xfrm>
            <a:off x="7481768" y="4763572"/>
            <a:ext cx="2388632" cy="2132409"/>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Sensors installed on the turbine continuously measure power output, vibrations, and other parameters for real-time analysis.</a:t>
            </a:r>
            <a:endParaRPr lang="en-US" sz="1750" dirty="0"/>
          </a:p>
        </p:txBody>
      </p:sp>
      <p:pic>
        <p:nvPicPr>
          <p:cNvPr id="14" name="Image 3" descr="preencoded.png"/>
          <p:cNvPicPr>
            <a:picLocks noChangeAspect="1"/>
          </p:cNvPicPr>
          <p:nvPr/>
        </p:nvPicPr>
        <p:blipFill>
          <a:blip r:embed="rId6"/>
          <a:stretch>
            <a:fillRect/>
          </a:stretch>
        </p:blipFill>
        <p:spPr>
          <a:xfrm>
            <a:off x="10203656" y="3158371"/>
            <a:ext cx="555427" cy="555427"/>
          </a:xfrm>
          <a:prstGeom prst="rect">
            <a:avLst/>
          </a:prstGeom>
        </p:spPr>
      </p:pic>
      <p:sp>
        <p:nvSpPr>
          <p:cNvPr id="15" name="Text 9"/>
          <p:cNvSpPr/>
          <p:nvPr/>
        </p:nvSpPr>
        <p:spPr>
          <a:xfrm>
            <a:off x="10203656" y="3935968"/>
            <a:ext cx="2388751"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Weather Stations</a:t>
            </a:r>
            <a:endParaRPr lang="en-US" sz="2187" dirty="0"/>
          </a:p>
        </p:txBody>
      </p:sp>
      <p:sp>
        <p:nvSpPr>
          <p:cNvPr id="16" name="Text 10"/>
          <p:cNvSpPr/>
          <p:nvPr/>
        </p:nvSpPr>
        <p:spPr>
          <a:xfrm>
            <a:off x="10203656" y="4416385"/>
            <a:ext cx="2388751" cy="2487811"/>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On-site weather stations collect meteorological data like temperature, humidity, and atmospheric pressure to enhance the prediction models.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529477"/>
            <a:ext cx="7477601" cy="1388745"/>
          </a:xfrm>
          <a:prstGeom prst="rect">
            <a:avLst/>
          </a:prstGeom>
          <a:noFill/>
          <a:ln/>
        </p:spPr>
        <p:txBody>
          <a:bodyPr wrap="squar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Wind Resource Assessment and Modeling</a:t>
            </a:r>
            <a:endParaRPr lang="en-US" sz="4374" dirty="0"/>
          </a:p>
        </p:txBody>
      </p:sp>
      <p:sp>
        <p:nvSpPr>
          <p:cNvPr id="6" name="Text 3"/>
          <p:cNvSpPr/>
          <p:nvPr/>
        </p:nvSpPr>
        <p:spPr>
          <a:xfrm>
            <a:off x="833199" y="3251478"/>
            <a:ext cx="7477601" cy="1421606"/>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Accurate wind resource assessment is crucial for predicting wind turbine power output. This involves comprehensive data collection on wind speed, direction, and other factors through on-site monitoring and advanced modeling techniques.</a:t>
            </a:r>
            <a:endParaRPr lang="en-US" sz="1750" dirty="0"/>
          </a:p>
        </p:txBody>
      </p:sp>
      <p:sp>
        <p:nvSpPr>
          <p:cNvPr id="7" name="Text 4"/>
          <p:cNvSpPr/>
          <p:nvPr/>
        </p:nvSpPr>
        <p:spPr>
          <a:xfrm>
            <a:off x="833199" y="4922996"/>
            <a:ext cx="7477601" cy="1777008"/>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Detailed wind flow simulations, coupled with historical weather data, enable precise mapping of the wind regime across a prospective wind farm site. Advanced computational fluid dynamics models help analyze complex terrain and identify optimal turbine placement for maximum energy generation.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807482"/>
            <a:ext cx="10554414" cy="1388745"/>
          </a:xfrm>
          <a:prstGeom prst="rect">
            <a:avLst/>
          </a:prstGeom>
          <a:noFill/>
          <a:ln/>
        </p:spPr>
        <p:txBody>
          <a:bodyPr wrap="squar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Machine Learning Algorithms for Power Prediction</a:t>
            </a:r>
            <a:endParaRPr lang="en-US" sz="4374" dirty="0"/>
          </a:p>
        </p:txBody>
      </p:sp>
      <p:sp>
        <p:nvSpPr>
          <p:cNvPr id="5" name="Text 3"/>
          <p:cNvSpPr/>
          <p:nvPr/>
        </p:nvSpPr>
        <p:spPr>
          <a:xfrm>
            <a:off x="2037993" y="2751653"/>
            <a:ext cx="2232065" cy="694373"/>
          </a:xfrm>
          <a:prstGeom prst="rect">
            <a:avLst/>
          </a:prstGeom>
          <a:noFill/>
          <a:ln/>
        </p:spPr>
        <p:txBody>
          <a:bodyPr wrap="squar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Regression Models</a:t>
            </a:r>
            <a:endParaRPr lang="en-US" sz="2187" dirty="0"/>
          </a:p>
        </p:txBody>
      </p:sp>
      <p:sp>
        <p:nvSpPr>
          <p:cNvPr id="6" name="Text 4"/>
          <p:cNvSpPr/>
          <p:nvPr/>
        </p:nvSpPr>
        <p:spPr>
          <a:xfrm>
            <a:off x="2037993" y="3668197"/>
            <a:ext cx="2232065" cy="3554016"/>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Popular regression algorithms like linear, polynomial, and support vector regression can effectively model the complex relationship between wind speed, turbine parameters, and power output.</a:t>
            </a:r>
            <a:endParaRPr lang="en-US" sz="1750" dirty="0"/>
          </a:p>
        </p:txBody>
      </p:sp>
      <p:sp>
        <p:nvSpPr>
          <p:cNvPr id="7" name="Text 5"/>
          <p:cNvSpPr/>
          <p:nvPr/>
        </p:nvSpPr>
        <p:spPr>
          <a:xfrm>
            <a:off x="4819650" y="2751653"/>
            <a:ext cx="2232065"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Neural Networks</a:t>
            </a:r>
            <a:endParaRPr lang="en-US" sz="2187" dirty="0"/>
          </a:p>
        </p:txBody>
      </p:sp>
      <p:sp>
        <p:nvSpPr>
          <p:cNvPr id="8" name="Text 6"/>
          <p:cNvSpPr/>
          <p:nvPr/>
        </p:nvSpPr>
        <p:spPr>
          <a:xfrm>
            <a:off x="4819650" y="3321010"/>
            <a:ext cx="2232065" cy="284321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Advanced deep learning models can capture highly nonlinear patterns in wind data, leading to more accurate short-term and long-term power predictions.</a:t>
            </a:r>
            <a:endParaRPr lang="en-US" sz="1750" dirty="0"/>
          </a:p>
        </p:txBody>
      </p:sp>
      <p:sp>
        <p:nvSpPr>
          <p:cNvPr id="9" name="Text 7"/>
          <p:cNvSpPr/>
          <p:nvPr/>
        </p:nvSpPr>
        <p:spPr>
          <a:xfrm>
            <a:off x="7601307" y="2751653"/>
            <a:ext cx="2232065" cy="694373"/>
          </a:xfrm>
          <a:prstGeom prst="rect">
            <a:avLst/>
          </a:prstGeom>
          <a:noFill/>
          <a:ln/>
        </p:spPr>
        <p:txBody>
          <a:bodyPr wrap="squar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Tree-Based Methods</a:t>
            </a:r>
            <a:endParaRPr lang="en-US" sz="2187" dirty="0"/>
          </a:p>
        </p:txBody>
      </p:sp>
      <p:sp>
        <p:nvSpPr>
          <p:cNvPr id="10" name="Text 8"/>
          <p:cNvSpPr/>
          <p:nvPr/>
        </p:nvSpPr>
        <p:spPr>
          <a:xfrm>
            <a:off x="7601307" y="3668197"/>
            <a:ext cx="2232065" cy="3198614"/>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Decision trees and random forests excel at handling diverse data inputs and can provide valuable insights into the most important features driving wind turbine power.</a:t>
            </a:r>
            <a:endParaRPr lang="en-US" sz="1750" dirty="0"/>
          </a:p>
        </p:txBody>
      </p:sp>
      <p:sp>
        <p:nvSpPr>
          <p:cNvPr id="11" name="Text 9"/>
          <p:cNvSpPr/>
          <p:nvPr/>
        </p:nvSpPr>
        <p:spPr>
          <a:xfrm>
            <a:off x="10382964" y="2751653"/>
            <a:ext cx="2232065" cy="694373"/>
          </a:xfrm>
          <a:prstGeom prst="rect">
            <a:avLst/>
          </a:prstGeom>
          <a:noFill/>
          <a:ln/>
        </p:spPr>
        <p:txBody>
          <a:bodyPr wrap="squar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Ensemble Techniques</a:t>
            </a:r>
            <a:endParaRPr lang="en-US" sz="2187" dirty="0"/>
          </a:p>
        </p:txBody>
      </p:sp>
      <p:sp>
        <p:nvSpPr>
          <p:cNvPr id="12" name="Text 10"/>
          <p:cNvSpPr/>
          <p:nvPr/>
        </p:nvSpPr>
        <p:spPr>
          <a:xfrm>
            <a:off x="10382964" y="3668197"/>
            <a:ext cx="2232065" cy="3198614"/>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Combining multiple machine learning models through ensemble methods can boost prediction accuracy and robustness, making the forecasts more reliable.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30791"/>
          </a:xfrm>
          <a:prstGeom prst="rect">
            <a:avLst/>
          </a:prstGeom>
          <a:solidFill>
            <a:srgbClr val="464342"/>
          </a:solidFill>
          <a:ln/>
        </p:spPr>
      </p:sp>
      <p:pic>
        <p:nvPicPr>
          <p:cNvPr id="4" name="Image 0" descr="preencoded.png"/>
          <p:cNvPicPr>
            <a:picLocks noChangeAspect="1"/>
          </p:cNvPicPr>
          <p:nvPr/>
        </p:nvPicPr>
        <p:blipFill>
          <a:blip r:embed="rId3"/>
          <a:stretch>
            <a:fillRect/>
          </a:stretch>
        </p:blipFill>
        <p:spPr>
          <a:xfrm>
            <a:off x="10980420" y="0"/>
            <a:ext cx="3657600" cy="8230791"/>
          </a:xfrm>
          <a:prstGeom prst="rect">
            <a:avLst/>
          </a:prstGeom>
        </p:spPr>
      </p:pic>
      <p:sp>
        <p:nvSpPr>
          <p:cNvPr id="5" name="Text 2"/>
          <p:cNvSpPr/>
          <p:nvPr/>
        </p:nvSpPr>
        <p:spPr>
          <a:xfrm>
            <a:off x="828556" y="607576"/>
            <a:ext cx="9315688" cy="1381125"/>
          </a:xfrm>
          <a:prstGeom prst="rect">
            <a:avLst/>
          </a:prstGeom>
          <a:noFill/>
          <a:ln/>
        </p:spPr>
        <p:txBody>
          <a:bodyPr wrap="square" rtlCol="0" anchor="t"/>
          <a:lstStyle/>
          <a:p>
            <a:pPr marL="0" indent="0">
              <a:lnSpc>
                <a:spcPts val="5437"/>
              </a:lnSpc>
              <a:buNone/>
            </a:pPr>
            <a:r>
              <a:rPr lang="en-US" sz="4350" dirty="0">
                <a:solidFill>
                  <a:srgbClr val="EBCCBB"/>
                </a:solidFill>
                <a:latin typeface="Gelasio" pitchFamily="34" charset="0"/>
                <a:ea typeface="Gelasio" pitchFamily="34" charset="-122"/>
                <a:cs typeface="Gelasio" pitchFamily="34" charset="-120"/>
              </a:rPr>
              <a:t>Integrating Weather Forecasts and Historical Data</a:t>
            </a:r>
            <a:endParaRPr lang="en-US" sz="4350" dirty="0"/>
          </a:p>
        </p:txBody>
      </p:sp>
      <p:pic>
        <p:nvPicPr>
          <p:cNvPr id="6" name="Image 1" descr="preencoded.png"/>
          <p:cNvPicPr>
            <a:picLocks noChangeAspect="1"/>
          </p:cNvPicPr>
          <p:nvPr/>
        </p:nvPicPr>
        <p:blipFill>
          <a:blip r:embed="rId4"/>
          <a:stretch>
            <a:fillRect/>
          </a:stretch>
        </p:blipFill>
        <p:spPr>
          <a:xfrm>
            <a:off x="828556" y="2320052"/>
            <a:ext cx="1104781" cy="1767721"/>
          </a:xfrm>
          <a:prstGeom prst="rect">
            <a:avLst/>
          </a:prstGeom>
        </p:spPr>
      </p:pic>
      <p:sp>
        <p:nvSpPr>
          <p:cNvPr id="7" name="Text 3"/>
          <p:cNvSpPr/>
          <p:nvPr/>
        </p:nvSpPr>
        <p:spPr>
          <a:xfrm>
            <a:off x="2264688" y="2540913"/>
            <a:ext cx="3434120" cy="345281"/>
          </a:xfrm>
          <a:prstGeom prst="rect">
            <a:avLst/>
          </a:prstGeom>
          <a:noFill/>
          <a:ln/>
        </p:spPr>
        <p:txBody>
          <a:bodyPr wrap="none" rtlCol="0" anchor="t"/>
          <a:lstStyle/>
          <a:p>
            <a:pPr marL="0" indent="0" algn="l">
              <a:lnSpc>
                <a:spcPts val="2719"/>
              </a:lnSpc>
              <a:buNone/>
            </a:pPr>
            <a:r>
              <a:rPr lang="en-US" sz="2175" dirty="0">
                <a:solidFill>
                  <a:srgbClr val="EBCCBB"/>
                </a:solidFill>
                <a:latin typeface="Gelasio" pitchFamily="34" charset="0"/>
                <a:ea typeface="Gelasio" pitchFamily="34" charset="-122"/>
                <a:cs typeface="Gelasio" pitchFamily="34" charset="-120"/>
              </a:rPr>
              <a:t>Leverage Weather Forecasts</a:t>
            </a:r>
            <a:endParaRPr lang="en-US" sz="2175" dirty="0"/>
          </a:p>
        </p:txBody>
      </p:sp>
      <p:sp>
        <p:nvSpPr>
          <p:cNvPr id="8" name="Text 4"/>
          <p:cNvSpPr/>
          <p:nvPr/>
        </p:nvSpPr>
        <p:spPr>
          <a:xfrm>
            <a:off x="2264688" y="3018711"/>
            <a:ext cx="7879556" cy="706993"/>
          </a:xfrm>
          <a:prstGeom prst="rect">
            <a:avLst/>
          </a:prstGeom>
          <a:noFill/>
          <a:ln/>
        </p:spPr>
        <p:txBody>
          <a:bodyPr wrap="square" rtlCol="0" anchor="t"/>
          <a:lstStyle/>
          <a:p>
            <a:pPr marL="0" indent="0" algn="l">
              <a:lnSpc>
                <a:spcPts val="2784"/>
              </a:lnSpc>
              <a:buNone/>
            </a:pPr>
            <a:r>
              <a:rPr lang="en-US" sz="1740" dirty="0">
                <a:solidFill>
                  <a:srgbClr val="C9C2C0"/>
                </a:solidFill>
                <a:latin typeface="Gelasio" pitchFamily="34" charset="0"/>
                <a:ea typeface="Gelasio" pitchFamily="34" charset="-122"/>
                <a:cs typeface="Gelasio" pitchFamily="34" charset="-120"/>
              </a:rPr>
              <a:t>Incorporate reliable weather predictions to anticipate changing wind patterns and optimize power generation.</a:t>
            </a:r>
            <a:endParaRPr lang="en-US" sz="1740" dirty="0"/>
          </a:p>
        </p:txBody>
      </p:sp>
      <p:pic>
        <p:nvPicPr>
          <p:cNvPr id="9" name="Image 2" descr="preencoded.png"/>
          <p:cNvPicPr>
            <a:picLocks noChangeAspect="1"/>
          </p:cNvPicPr>
          <p:nvPr/>
        </p:nvPicPr>
        <p:blipFill>
          <a:blip r:embed="rId5"/>
          <a:stretch>
            <a:fillRect/>
          </a:stretch>
        </p:blipFill>
        <p:spPr>
          <a:xfrm>
            <a:off x="828556" y="4087773"/>
            <a:ext cx="1104781" cy="1767721"/>
          </a:xfrm>
          <a:prstGeom prst="rect">
            <a:avLst/>
          </a:prstGeom>
        </p:spPr>
      </p:pic>
      <p:sp>
        <p:nvSpPr>
          <p:cNvPr id="10" name="Text 5"/>
          <p:cNvSpPr/>
          <p:nvPr/>
        </p:nvSpPr>
        <p:spPr>
          <a:xfrm>
            <a:off x="2264688" y="4308634"/>
            <a:ext cx="3017520" cy="345281"/>
          </a:xfrm>
          <a:prstGeom prst="rect">
            <a:avLst/>
          </a:prstGeom>
          <a:noFill/>
          <a:ln/>
        </p:spPr>
        <p:txBody>
          <a:bodyPr wrap="none" rtlCol="0" anchor="t"/>
          <a:lstStyle/>
          <a:p>
            <a:pPr marL="0" indent="0" algn="l">
              <a:lnSpc>
                <a:spcPts val="2719"/>
              </a:lnSpc>
              <a:buNone/>
            </a:pPr>
            <a:r>
              <a:rPr lang="en-US" sz="2175" dirty="0">
                <a:solidFill>
                  <a:srgbClr val="EBCCBB"/>
                </a:solidFill>
                <a:latin typeface="Gelasio" pitchFamily="34" charset="0"/>
                <a:ea typeface="Gelasio" pitchFamily="34" charset="-122"/>
                <a:cs typeface="Gelasio" pitchFamily="34" charset="-120"/>
              </a:rPr>
              <a:t>Leverage Historical Data</a:t>
            </a:r>
            <a:endParaRPr lang="en-US" sz="2175" dirty="0"/>
          </a:p>
        </p:txBody>
      </p:sp>
      <p:sp>
        <p:nvSpPr>
          <p:cNvPr id="11" name="Text 6"/>
          <p:cNvSpPr/>
          <p:nvPr/>
        </p:nvSpPr>
        <p:spPr>
          <a:xfrm>
            <a:off x="2264688" y="4786432"/>
            <a:ext cx="7879556" cy="706993"/>
          </a:xfrm>
          <a:prstGeom prst="rect">
            <a:avLst/>
          </a:prstGeom>
          <a:noFill/>
          <a:ln/>
        </p:spPr>
        <p:txBody>
          <a:bodyPr wrap="square" rtlCol="0" anchor="t"/>
          <a:lstStyle/>
          <a:p>
            <a:pPr marL="0" indent="0" algn="l">
              <a:lnSpc>
                <a:spcPts val="2784"/>
              </a:lnSpc>
              <a:buNone/>
            </a:pPr>
            <a:r>
              <a:rPr lang="en-US" sz="1740" dirty="0">
                <a:solidFill>
                  <a:srgbClr val="C9C2C0"/>
                </a:solidFill>
                <a:latin typeface="Gelasio" pitchFamily="34" charset="0"/>
                <a:ea typeface="Gelasio" pitchFamily="34" charset="-122"/>
                <a:cs typeface="Gelasio" pitchFamily="34" charset="-120"/>
              </a:rPr>
              <a:t>Analyze past performance data to identify trends and patterns that can improve future power forecasting.</a:t>
            </a:r>
            <a:endParaRPr lang="en-US" sz="1740" dirty="0"/>
          </a:p>
        </p:txBody>
      </p:sp>
      <p:pic>
        <p:nvPicPr>
          <p:cNvPr id="12" name="Image 3" descr="preencoded.png"/>
          <p:cNvPicPr>
            <a:picLocks noChangeAspect="1"/>
          </p:cNvPicPr>
          <p:nvPr/>
        </p:nvPicPr>
        <p:blipFill>
          <a:blip r:embed="rId6"/>
          <a:stretch>
            <a:fillRect/>
          </a:stretch>
        </p:blipFill>
        <p:spPr>
          <a:xfrm>
            <a:off x="828556" y="5855494"/>
            <a:ext cx="1104781" cy="1767721"/>
          </a:xfrm>
          <a:prstGeom prst="rect">
            <a:avLst/>
          </a:prstGeom>
        </p:spPr>
      </p:pic>
      <p:sp>
        <p:nvSpPr>
          <p:cNvPr id="13" name="Text 7"/>
          <p:cNvSpPr/>
          <p:nvPr/>
        </p:nvSpPr>
        <p:spPr>
          <a:xfrm>
            <a:off x="2264688" y="6076355"/>
            <a:ext cx="2762131" cy="345281"/>
          </a:xfrm>
          <a:prstGeom prst="rect">
            <a:avLst/>
          </a:prstGeom>
          <a:noFill/>
          <a:ln/>
        </p:spPr>
        <p:txBody>
          <a:bodyPr wrap="none" rtlCol="0" anchor="t"/>
          <a:lstStyle/>
          <a:p>
            <a:pPr marL="0" indent="0" algn="l">
              <a:lnSpc>
                <a:spcPts val="2719"/>
              </a:lnSpc>
              <a:buNone/>
            </a:pPr>
            <a:r>
              <a:rPr lang="en-US" sz="2175" dirty="0">
                <a:solidFill>
                  <a:srgbClr val="EBCCBB"/>
                </a:solidFill>
                <a:latin typeface="Gelasio" pitchFamily="34" charset="0"/>
                <a:ea typeface="Gelasio" pitchFamily="34" charset="-122"/>
                <a:cs typeface="Gelasio" pitchFamily="34" charset="-120"/>
              </a:rPr>
              <a:t>Data Integration</a:t>
            </a:r>
            <a:endParaRPr lang="en-US" sz="2175" dirty="0"/>
          </a:p>
        </p:txBody>
      </p:sp>
      <p:sp>
        <p:nvSpPr>
          <p:cNvPr id="14" name="Text 8"/>
          <p:cNvSpPr/>
          <p:nvPr/>
        </p:nvSpPr>
        <p:spPr>
          <a:xfrm>
            <a:off x="2264688" y="6554153"/>
            <a:ext cx="7879556" cy="706993"/>
          </a:xfrm>
          <a:prstGeom prst="rect">
            <a:avLst/>
          </a:prstGeom>
          <a:noFill/>
          <a:ln/>
        </p:spPr>
        <p:txBody>
          <a:bodyPr wrap="square" rtlCol="0" anchor="t"/>
          <a:lstStyle/>
          <a:p>
            <a:pPr marL="0" indent="0" algn="l">
              <a:lnSpc>
                <a:spcPts val="2784"/>
              </a:lnSpc>
              <a:buNone/>
            </a:pPr>
            <a:r>
              <a:rPr lang="en-US" sz="1740" dirty="0">
                <a:solidFill>
                  <a:srgbClr val="C9C2C0"/>
                </a:solidFill>
                <a:latin typeface="Gelasio" pitchFamily="34" charset="0"/>
                <a:ea typeface="Gelasio" pitchFamily="34" charset="-122"/>
                <a:cs typeface="Gelasio" pitchFamily="34" charset="-120"/>
              </a:rPr>
              <a:t>Seamlessly combine weather forecasts and historical data to create comprehensive predictive models for wind turbine power output.</a:t>
            </a:r>
            <a:endParaRPr lang="en-US" sz="17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36029"/>
          </a:xfrm>
          <a:prstGeom prst="rect">
            <a:avLst/>
          </a:prstGeom>
          <a:solidFill>
            <a:srgbClr val="464342"/>
          </a:solidFill>
          <a:ln/>
        </p:spPr>
      </p:sp>
      <p:sp>
        <p:nvSpPr>
          <p:cNvPr id="4" name="Text 2"/>
          <p:cNvSpPr/>
          <p:nvPr/>
        </p:nvSpPr>
        <p:spPr>
          <a:xfrm>
            <a:off x="2654975" y="539591"/>
            <a:ext cx="7743587" cy="613172"/>
          </a:xfrm>
          <a:prstGeom prst="rect">
            <a:avLst/>
          </a:prstGeom>
          <a:noFill/>
          <a:ln/>
        </p:spPr>
        <p:txBody>
          <a:bodyPr wrap="none" rtlCol="0" anchor="t"/>
          <a:lstStyle/>
          <a:p>
            <a:pPr marL="0" indent="0">
              <a:lnSpc>
                <a:spcPts val="4828"/>
              </a:lnSpc>
              <a:buNone/>
            </a:pPr>
            <a:r>
              <a:rPr lang="en-US" sz="3863" dirty="0">
                <a:solidFill>
                  <a:srgbClr val="EBCCBB"/>
                </a:solidFill>
                <a:latin typeface="Gelasio" pitchFamily="34" charset="0"/>
                <a:ea typeface="Gelasio" pitchFamily="34" charset="-122"/>
                <a:cs typeface="Gelasio" pitchFamily="34" charset="-120"/>
              </a:rPr>
              <a:t>Validation and Accuracy Evaluation</a:t>
            </a:r>
            <a:endParaRPr lang="en-US" sz="3863" dirty="0"/>
          </a:p>
        </p:txBody>
      </p:sp>
      <p:sp>
        <p:nvSpPr>
          <p:cNvPr id="5" name="Text 3"/>
          <p:cNvSpPr/>
          <p:nvPr/>
        </p:nvSpPr>
        <p:spPr>
          <a:xfrm>
            <a:off x="2654975" y="1545193"/>
            <a:ext cx="9320332" cy="941546"/>
          </a:xfrm>
          <a:prstGeom prst="rect">
            <a:avLst/>
          </a:prstGeom>
          <a:noFill/>
          <a:ln/>
        </p:spPr>
        <p:txBody>
          <a:bodyPr wrap="square" rtlCol="0" anchor="t"/>
          <a:lstStyle/>
          <a:p>
            <a:pPr marL="0" indent="0">
              <a:lnSpc>
                <a:spcPts val="2472"/>
              </a:lnSpc>
              <a:buNone/>
            </a:pPr>
            <a:r>
              <a:rPr lang="en-US" sz="1545" dirty="0">
                <a:solidFill>
                  <a:srgbClr val="C9C2C0"/>
                </a:solidFill>
                <a:latin typeface="Gelasio" pitchFamily="34" charset="0"/>
                <a:ea typeface="Gelasio" pitchFamily="34" charset="-122"/>
                <a:cs typeface="Gelasio" pitchFamily="34" charset="-120"/>
              </a:rPr>
              <a:t>Validating the accuracy of wind turbine power prediction models is crucial to ensure reliable and efficient wind farm operations. This involves comparing predicted power output with actual field measurements, using key performance metrics such as mean absolute error, root mean square error, and R-squared values.</a:t>
            </a:r>
            <a:endParaRPr lang="en-US" sz="1545" dirty="0"/>
          </a:p>
        </p:txBody>
      </p:sp>
      <p:sp>
        <p:nvSpPr>
          <p:cNvPr id="6" name="Shape 4"/>
          <p:cNvSpPr/>
          <p:nvPr/>
        </p:nvSpPr>
        <p:spPr>
          <a:xfrm>
            <a:off x="2654975" y="2707481"/>
            <a:ext cx="9319379" cy="564356"/>
          </a:xfrm>
          <a:prstGeom prst="rect">
            <a:avLst/>
          </a:prstGeom>
          <a:solidFill>
            <a:srgbClr val="343131"/>
          </a:solidFill>
          <a:ln/>
        </p:spPr>
      </p:sp>
      <p:sp>
        <p:nvSpPr>
          <p:cNvPr id="7" name="Text 5"/>
          <p:cNvSpPr/>
          <p:nvPr/>
        </p:nvSpPr>
        <p:spPr>
          <a:xfrm>
            <a:off x="2852261" y="2832735"/>
            <a:ext cx="2709863" cy="313849"/>
          </a:xfrm>
          <a:prstGeom prst="rect">
            <a:avLst/>
          </a:prstGeom>
          <a:noFill/>
          <a:ln/>
        </p:spPr>
        <p:txBody>
          <a:bodyPr wrap="none" rtlCol="0" anchor="t"/>
          <a:lstStyle/>
          <a:p>
            <a:pPr marL="0" indent="0">
              <a:lnSpc>
                <a:spcPts val="2472"/>
              </a:lnSpc>
              <a:buNone/>
            </a:pPr>
            <a:r>
              <a:rPr lang="en-US" sz="1545" dirty="0">
                <a:solidFill>
                  <a:srgbClr val="C9C2C0"/>
                </a:solidFill>
                <a:latin typeface="Gelasio" pitchFamily="34" charset="0"/>
                <a:ea typeface="Gelasio" pitchFamily="34" charset="-122"/>
                <a:cs typeface="Gelasio" pitchFamily="34" charset="-120"/>
              </a:rPr>
              <a:t>Performance Metric</a:t>
            </a:r>
            <a:endParaRPr lang="en-US" sz="1545" dirty="0"/>
          </a:p>
        </p:txBody>
      </p:sp>
      <p:sp>
        <p:nvSpPr>
          <p:cNvPr id="8" name="Text 6"/>
          <p:cNvSpPr/>
          <p:nvPr/>
        </p:nvSpPr>
        <p:spPr>
          <a:xfrm>
            <a:off x="5962174" y="2832735"/>
            <a:ext cx="2706053" cy="313849"/>
          </a:xfrm>
          <a:prstGeom prst="rect">
            <a:avLst/>
          </a:prstGeom>
          <a:noFill/>
          <a:ln/>
        </p:spPr>
        <p:txBody>
          <a:bodyPr wrap="none" rtlCol="0" anchor="t"/>
          <a:lstStyle/>
          <a:p>
            <a:pPr marL="0" indent="0">
              <a:lnSpc>
                <a:spcPts val="2472"/>
              </a:lnSpc>
              <a:buNone/>
            </a:pPr>
            <a:r>
              <a:rPr lang="en-US" sz="1545" dirty="0">
                <a:solidFill>
                  <a:srgbClr val="C9C2C0"/>
                </a:solidFill>
                <a:latin typeface="Gelasio" pitchFamily="34" charset="0"/>
                <a:ea typeface="Gelasio" pitchFamily="34" charset="-122"/>
                <a:cs typeface="Gelasio" pitchFamily="34" charset="-120"/>
              </a:rPr>
              <a:t>Description</a:t>
            </a:r>
            <a:endParaRPr lang="en-US" sz="1545" dirty="0"/>
          </a:p>
        </p:txBody>
      </p:sp>
      <p:sp>
        <p:nvSpPr>
          <p:cNvPr id="9" name="Text 7"/>
          <p:cNvSpPr/>
          <p:nvPr/>
        </p:nvSpPr>
        <p:spPr>
          <a:xfrm>
            <a:off x="9068276" y="2832735"/>
            <a:ext cx="2709863" cy="313849"/>
          </a:xfrm>
          <a:prstGeom prst="rect">
            <a:avLst/>
          </a:prstGeom>
          <a:noFill/>
          <a:ln/>
        </p:spPr>
        <p:txBody>
          <a:bodyPr wrap="none" rtlCol="0" anchor="t"/>
          <a:lstStyle/>
          <a:p>
            <a:pPr marL="0" indent="0">
              <a:lnSpc>
                <a:spcPts val="2472"/>
              </a:lnSpc>
              <a:buNone/>
            </a:pPr>
            <a:r>
              <a:rPr lang="en-US" sz="1545" dirty="0">
                <a:solidFill>
                  <a:srgbClr val="C9C2C0"/>
                </a:solidFill>
                <a:latin typeface="Gelasio" pitchFamily="34" charset="0"/>
                <a:ea typeface="Gelasio" pitchFamily="34" charset="-122"/>
                <a:cs typeface="Gelasio" pitchFamily="34" charset="-120"/>
              </a:rPr>
              <a:t>Ideal Value</a:t>
            </a:r>
            <a:endParaRPr lang="en-US" sz="1545" dirty="0"/>
          </a:p>
        </p:txBody>
      </p:sp>
      <p:sp>
        <p:nvSpPr>
          <p:cNvPr id="10" name="Text 8"/>
          <p:cNvSpPr/>
          <p:nvPr/>
        </p:nvSpPr>
        <p:spPr>
          <a:xfrm>
            <a:off x="2852261" y="3397091"/>
            <a:ext cx="2709863" cy="313849"/>
          </a:xfrm>
          <a:prstGeom prst="rect">
            <a:avLst/>
          </a:prstGeom>
          <a:noFill/>
          <a:ln/>
        </p:spPr>
        <p:txBody>
          <a:bodyPr wrap="none" rtlCol="0" anchor="t"/>
          <a:lstStyle/>
          <a:p>
            <a:pPr marL="0" indent="0">
              <a:lnSpc>
                <a:spcPts val="2472"/>
              </a:lnSpc>
              <a:buNone/>
            </a:pPr>
            <a:r>
              <a:rPr lang="en-US" sz="1545" dirty="0">
                <a:solidFill>
                  <a:srgbClr val="C9C2C0"/>
                </a:solidFill>
                <a:latin typeface="Gelasio" pitchFamily="34" charset="0"/>
                <a:ea typeface="Gelasio" pitchFamily="34" charset="-122"/>
                <a:cs typeface="Gelasio" pitchFamily="34" charset="-120"/>
              </a:rPr>
              <a:t>Mean Absolute Error (MAE)</a:t>
            </a:r>
            <a:endParaRPr lang="en-US" sz="1545" dirty="0"/>
          </a:p>
        </p:txBody>
      </p:sp>
      <p:sp>
        <p:nvSpPr>
          <p:cNvPr id="11" name="Text 9"/>
          <p:cNvSpPr/>
          <p:nvPr/>
        </p:nvSpPr>
        <p:spPr>
          <a:xfrm>
            <a:off x="5962174" y="3397091"/>
            <a:ext cx="2706053" cy="941546"/>
          </a:xfrm>
          <a:prstGeom prst="rect">
            <a:avLst/>
          </a:prstGeom>
          <a:noFill/>
          <a:ln/>
        </p:spPr>
        <p:txBody>
          <a:bodyPr wrap="square" rtlCol="0" anchor="t"/>
          <a:lstStyle/>
          <a:p>
            <a:pPr marL="0" indent="0">
              <a:lnSpc>
                <a:spcPts val="2472"/>
              </a:lnSpc>
              <a:buNone/>
            </a:pPr>
            <a:r>
              <a:rPr lang="en-US" sz="1545" dirty="0">
                <a:solidFill>
                  <a:srgbClr val="C9C2C0"/>
                </a:solidFill>
                <a:latin typeface="Gelasio" pitchFamily="34" charset="0"/>
                <a:ea typeface="Gelasio" pitchFamily="34" charset="-122"/>
                <a:cs typeface="Gelasio" pitchFamily="34" charset="-120"/>
              </a:rPr>
              <a:t>Average absolute difference between predicted and actual values</a:t>
            </a:r>
            <a:endParaRPr lang="en-US" sz="1545" dirty="0"/>
          </a:p>
        </p:txBody>
      </p:sp>
      <p:sp>
        <p:nvSpPr>
          <p:cNvPr id="12" name="Text 10"/>
          <p:cNvSpPr/>
          <p:nvPr/>
        </p:nvSpPr>
        <p:spPr>
          <a:xfrm>
            <a:off x="9068276" y="3397091"/>
            <a:ext cx="2709863" cy="313849"/>
          </a:xfrm>
          <a:prstGeom prst="rect">
            <a:avLst/>
          </a:prstGeom>
          <a:noFill/>
          <a:ln/>
        </p:spPr>
        <p:txBody>
          <a:bodyPr wrap="none" rtlCol="0" anchor="t"/>
          <a:lstStyle/>
          <a:p>
            <a:pPr marL="0" indent="0">
              <a:lnSpc>
                <a:spcPts val="2472"/>
              </a:lnSpc>
              <a:buNone/>
            </a:pPr>
            <a:r>
              <a:rPr lang="en-US" sz="1545" dirty="0">
                <a:solidFill>
                  <a:srgbClr val="C9C2C0"/>
                </a:solidFill>
                <a:latin typeface="Gelasio" pitchFamily="34" charset="0"/>
                <a:ea typeface="Gelasio" pitchFamily="34" charset="-122"/>
                <a:cs typeface="Gelasio" pitchFamily="34" charset="-120"/>
              </a:rPr>
              <a:t>Low</a:t>
            </a:r>
            <a:endParaRPr lang="en-US" sz="1545" dirty="0"/>
          </a:p>
        </p:txBody>
      </p:sp>
      <p:sp>
        <p:nvSpPr>
          <p:cNvPr id="13" name="Shape 11"/>
          <p:cNvSpPr/>
          <p:nvPr/>
        </p:nvSpPr>
        <p:spPr>
          <a:xfrm>
            <a:off x="2654975" y="4463891"/>
            <a:ext cx="9319379" cy="1192054"/>
          </a:xfrm>
          <a:prstGeom prst="rect">
            <a:avLst/>
          </a:prstGeom>
          <a:solidFill>
            <a:srgbClr val="343131"/>
          </a:solidFill>
          <a:ln/>
        </p:spPr>
      </p:sp>
      <p:sp>
        <p:nvSpPr>
          <p:cNvPr id="14" name="Text 12"/>
          <p:cNvSpPr/>
          <p:nvPr/>
        </p:nvSpPr>
        <p:spPr>
          <a:xfrm>
            <a:off x="2852261" y="4589145"/>
            <a:ext cx="2709863" cy="627698"/>
          </a:xfrm>
          <a:prstGeom prst="rect">
            <a:avLst/>
          </a:prstGeom>
          <a:noFill/>
          <a:ln/>
        </p:spPr>
        <p:txBody>
          <a:bodyPr wrap="square" rtlCol="0" anchor="t"/>
          <a:lstStyle/>
          <a:p>
            <a:pPr marL="0" indent="0">
              <a:lnSpc>
                <a:spcPts val="2472"/>
              </a:lnSpc>
              <a:buNone/>
            </a:pPr>
            <a:r>
              <a:rPr lang="en-US" sz="1545" dirty="0">
                <a:solidFill>
                  <a:srgbClr val="C9C2C0"/>
                </a:solidFill>
                <a:latin typeface="Gelasio" pitchFamily="34" charset="0"/>
                <a:ea typeface="Gelasio" pitchFamily="34" charset="-122"/>
                <a:cs typeface="Gelasio" pitchFamily="34" charset="-120"/>
              </a:rPr>
              <a:t>Root Mean Square Error (RMSE)</a:t>
            </a:r>
            <a:endParaRPr lang="en-US" sz="1545" dirty="0"/>
          </a:p>
        </p:txBody>
      </p:sp>
      <p:sp>
        <p:nvSpPr>
          <p:cNvPr id="15" name="Text 13"/>
          <p:cNvSpPr/>
          <p:nvPr/>
        </p:nvSpPr>
        <p:spPr>
          <a:xfrm>
            <a:off x="5962174" y="4589145"/>
            <a:ext cx="2706053" cy="941546"/>
          </a:xfrm>
          <a:prstGeom prst="rect">
            <a:avLst/>
          </a:prstGeom>
          <a:noFill/>
          <a:ln/>
        </p:spPr>
        <p:txBody>
          <a:bodyPr wrap="square" rtlCol="0" anchor="t"/>
          <a:lstStyle/>
          <a:p>
            <a:pPr marL="0" indent="0">
              <a:lnSpc>
                <a:spcPts val="2472"/>
              </a:lnSpc>
              <a:buNone/>
            </a:pPr>
            <a:r>
              <a:rPr lang="en-US" sz="1545" dirty="0">
                <a:solidFill>
                  <a:srgbClr val="C9C2C0"/>
                </a:solidFill>
                <a:latin typeface="Gelasio" pitchFamily="34" charset="0"/>
                <a:ea typeface="Gelasio" pitchFamily="34" charset="-122"/>
                <a:cs typeface="Gelasio" pitchFamily="34" charset="-120"/>
              </a:rPr>
              <a:t>Square root of the average squared difference between predicted and actual values</a:t>
            </a:r>
            <a:endParaRPr lang="en-US" sz="1545" dirty="0"/>
          </a:p>
        </p:txBody>
      </p:sp>
      <p:sp>
        <p:nvSpPr>
          <p:cNvPr id="16" name="Text 14"/>
          <p:cNvSpPr/>
          <p:nvPr/>
        </p:nvSpPr>
        <p:spPr>
          <a:xfrm>
            <a:off x="9068276" y="4589145"/>
            <a:ext cx="2709863" cy="313849"/>
          </a:xfrm>
          <a:prstGeom prst="rect">
            <a:avLst/>
          </a:prstGeom>
          <a:noFill/>
          <a:ln/>
        </p:spPr>
        <p:txBody>
          <a:bodyPr wrap="none" rtlCol="0" anchor="t"/>
          <a:lstStyle/>
          <a:p>
            <a:pPr marL="0" indent="0">
              <a:lnSpc>
                <a:spcPts val="2472"/>
              </a:lnSpc>
              <a:buNone/>
            </a:pPr>
            <a:r>
              <a:rPr lang="en-US" sz="1545" dirty="0">
                <a:solidFill>
                  <a:srgbClr val="C9C2C0"/>
                </a:solidFill>
                <a:latin typeface="Gelasio" pitchFamily="34" charset="0"/>
                <a:ea typeface="Gelasio" pitchFamily="34" charset="-122"/>
                <a:cs typeface="Gelasio" pitchFamily="34" charset="-120"/>
              </a:rPr>
              <a:t>Low</a:t>
            </a:r>
            <a:endParaRPr lang="en-US" sz="1545" dirty="0"/>
          </a:p>
        </p:txBody>
      </p:sp>
      <p:sp>
        <p:nvSpPr>
          <p:cNvPr id="17" name="Text 15"/>
          <p:cNvSpPr/>
          <p:nvPr/>
        </p:nvSpPr>
        <p:spPr>
          <a:xfrm>
            <a:off x="2852261" y="5781199"/>
            <a:ext cx="2709863" cy="313849"/>
          </a:xfrm>
          <a:prstGeom prst="rect">
            <a:avLst/>
          </a:prstGeom>
          <a:noFill/>
          <a:ln/>
        </p:spPr>
        <p:txBody>
          <a:bodyPr wrap="none" rtlCol="0" anchor="t"/>
          <a:lstStyle/>
          <a:p>
            <a:pPr marL="0" indent="0">
              <a:lnSpc>
                <a:spcPts val="2472"/>
              </a:lnSpc>
              <a:buNone/>
            </a:pPr>
            <a:r>
              <a:rPr lang="en-US" sz="1545" dirty="0">
                <a:solidFill>
                  <a:srgbClr val="C9C2C0"/>
                </a:solidFill>
                <a:latin typeface="Gelasio" pitchFamily="34" charset="0"/>
                <a:ea typeface="Gelasio" pitchFamily="34" charset="-122"/>
                <a:cs typeface="Gelasio" pitchFamily="34" charset="-120"/>
              </a:rPr>
              <a:t>R-Squared (R²)</a:t>
            </a:r>
            <a:endParaRPr lang="en-US" sz="1545" dirty="0"/>
          </a:p>
        </p:txBody>
      </p:sp>
      <p:sp>
        <p:nvSpPr>
          <p:cNvPr id="18" name="Text 16"/>
          <p:cNvSpPr/>
          <p:nvPr/>
        </p:nvSpPr>
        <p:spPr>
          <a:xfrm>
            <a:off x="5962174" y="5781199"/>
            <a:ext cx="2706053" cy="941546"/>
          </a:xfrm>
          <a:prstGeom prst="rect">
            <a:avLst/>
          </a:prstGeom>
          <a:noFill/>
          <a:ln/>
        </p:spPr>
        <p:txBody>
          <a:bodyPr wrap="square" rtlCol="0" anchor="t"/>
          <a:lstStyle/>
          <a:p>
            <a:pPr marL="0" indent="0">
              <a:lnSpc>
                <a:spcPts val="2472"/>
              </a:lnSpc>
              <a:buNone/>
            </a:pPr>
            <a:r>
              <a:rPr lang="en-US" sz="1545" dirty="0">
                <a:solidFill>
                  <a:srgbClr val="C9C2C0"/>
                </a:solidFill>
                <a:latin typeface="Gelasio" pitchFamily="34" charset="0"/>
                <a:ea typeface="Gelasio" pitchFamily="34" charset="-122"/>
                <a:cs typeface="Gelasio" pitchFamily="34" charset="-120"/>
              </a:rPr>
              <a:t>Measure of the proportion of variance in the actual data that is predictable from the model</a:t>
            </a:r>
            <a:endParaRPr lang="en-US" sz="1545" dirty="0"/>
          </a:p>
        </p:txBody>
      </p:sp>
      <p:sp>
        <p:nvSpPr>
          <p:cNvPr id="19" name="Text 17"/>
          <p:cNvSpPr/>
          <p:nvPr/>
        </p:nvSpPr>
        <p:spPr>
          <a:xfrm>
            <a:off x="9068276" y="5781199"/>
            <a:ext cx="2709863" cy="313849"/>
          </a:xfrm>
          <a:prstGeom prst="rect">
            <a:avLst/>
          </a:prstGeom>
          <a:noFill/>
          <a:ln/>
        </p:spPr>
        <p:txBody>
          <a:bodyPr wrap="none" rtlCol="0" anchor="t"/>
          <a:lstStyle/>
          <a:p>
            <a:pPr marL="0" indent="0">
              <a:lnSpc>
                <a:spcPts val="2472"/>
              </a:lnSpc>
              <a:buNone/>
            </a:pPr>
            <a:r>
              <a:rPr lang="en-US" sz="1545" dirty="0">
                <a:solidFill>
                  <a:srgbClr val="C9C2C0"/>
                </a:solidFill>
                <a:latin typeface="Gelasio" pitchFamily="34" charset="0"/>
                <a:ea typeface="Gelasio" pitchFamily="34" charset="-122"/>
                <a:cs typeface="Gelasio" pitchFamily="34" charset="-120"/>
              </a:rPr>
              <a:t>High (close to 1)</a:t>
            </a:r>
            <a:endParaRPr lang="en-US" sz="1545" dirty="0"/>
          </a:p>
        </p:txBody>
      </p:sp>
      <p:sp>
        <p:nvSpPr>
          <p:cNvPr id="20" name="Text 18"/>
          <p:cNvSpPr/>
          <p:nvPr/>
        </p:nvSpPr>
        <p:spPr>
          <a:xfrm>
            <a:off x="2654975" y="7068741"/>
            <a:ext cx="9320332" cy="627698"/>
          </a:xfrm>
          <a:prstGeom prst="rect">
            <a:avLst/>
          </a:prstGeom>
          <a:noFill/>
          <a:ln/>
        </p:spPr>
        <p:txBody>
          <a:bodyPr wrap="square" rtlCol="0" anchor="t"/>
          <a:lstStyle/>
          <a:p>
            <a:pPr marL="0" indent="0">
              <a:lnSpc>
                <a:spcPts val="2472"/>
              </a:lnSpc>
              <a:buNone/>
            </a:pPr>
            <a:r>
              <a:rPr lang="en-US" sz="1545" dirty="0">
                <a:solidFill>
                  <a:srgbClr val="C9C2C0"/>
                </a:solidFill>
                <a:latin typeface="Gelasio" pitchFamily="34" charset="0"/>
                <a:ea typeface="Gelasio" pitchFamily="34" charset="-122"/>
                <a:cs typeface="Gelasio" pitchFamily="34" charset="-120"/>
              </a:rPr>
              <a:t>Regularly evaluating these metrics and comparing them to industry benchmarks helps identify areas for model improvement and ensure the reliability of wind turbine power predictions.</a:t>
            </a:r>
            <a:endParaRPr lang="en-US" sz="154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175986" y="595193"/>
            <a:ext cx="8344972" cy="676275"/>
          </a:xfrm>
          <a:prstGeom prst="rect">
            <a:avLst/>
          </a:prstGeom>
          <a:noFill/>
          <a:ln/>
        </p:spPr>
        <p:txBody>
          <a:bodyPr wrap="none" rtlCol="0" anchor="t"/>
          <a:lstStyle/>
          <a:p>
            <a:pPr marL="0" indent="0">
              <a:lnSpc>
                <a:spcPts val="5325"/>
              </a:lnSpc>
              <a:buNone/>
            </a:pPr>
            <a:r>
              <a:rPr lang="en-US" sz="4260" dirty="0">
                <a:solidFill>
                  <a:srgbClr val="EBCCBB"/>
                </a:solidFill>
                <a:latin typeface="Gelasio" pitchFamily="34" charset="0"/>
                <a:ea typeface="Gelasio" pitchFamily="34" charset="-122"/>
                <a:cs typeface="Gelasio" pitchFamily="34" charset="-120"/>
              </a:rPr>
              <a:t>Optimizing Wind Farm Operations</a:t>
            </a:r>
            <a:endParaRPr lang="en-US" sz="4260" dirty="0"/>
          </a:p>
        </p:txBody>
      </p:sp>
      <p:sp>
        <p:nvSpPr>
          <p:cNvPr id="5" name="Shape 3"/>
          <p:cNvSpPr/>
          <p:nvPr/>
        </p:nvSpPr>
        <p:spPr>
          <a:xfrm>
            <a:off x="2175986" y="1704142"/>
            <a:ext cx="1713071" cy="1246703"/>
          </a:xfrm>
          <a:prstGeom prst="roundRect">
            <a:avLst>
              <a:gd name="adj" fmla="val 10414"/>
            </a:avLst>
          </a:prstGeom>
          <a:solidFill>
            <a:srgbClr val="343131"/>
          </a:solidFill>
          <a:ln/>
        </p:spPr>
      </p:sp>
      <p:sp>
        <p:nvSpPr>
          <p:cNvPr id="6" name="Text 4"/>
          <p:cNvSpPr/>
          <p:nvPr/>
        </p:nvSpPr>
        <p:spPr>
          <a:xfrm>
            <a:off x="2392323" y="2111097"/>
            <a:ext cx="116205" cy="432792"/>
          </a:xfrm>
          <a:prstGeom prst="rect">
            <a:avLst/>
          </a:prstGeom>
          <a:noFill/>
          <a:ln/>
        </p:spPr>
        <p:txBody>
          <a:bodyPr wrap="none" rtlCol="0" anchor="t"/>
          <a:lstStyle/>
          <a:p>
            <a:pPr marL="0" indent="0" algn="ctr">
              <a:lnSpc>
                <a:spcPts val="3408"/>
              </a:lnSpc>
              <a:buNone/>
            </a:pPr>
            <a:r>
              <a:rPr lang="en-US" sz="2130" dirty="0">
                <a:solidFill>
                  <a:srgbClr val="EBCCBB"/>
                </a:solidFill>
                <a:latin typeface="Gelasio" pitchFamily="34" charset="0"/>
                <a:ea typeface="Gelasio" pitchFamily="34" charset="-122"/>
                <a:cs typeface="Gelasio" pitchFamily="34" charset="-120"/>
              </a:rPr>
              <a:t>1</a:t>
            </a:r>
            <a:endParaRPr lang="en-US" sz="2130" dirty="0"/>
          </a:p>
        </p:txBody>
      </p:sp>
      <p:sp>
        <p:nvSpPr>
          <p:cNvPr id="7" name="Text 5"/>
          <p:cNvSpPr/>
          <p:nvPr/>
        </p:nvSpPr>
        <p:spPr>
          <a:xfrm>
            <a:off x="4105394" y="1920478"/>
            <a:ext cx="2704743" cy="338138"/>
          </a:xfrm>
          <a:prstGeom prst="rect">
            <a:avLst/>
          </a:prstGeom>
          <a:noFill/>
          <a:ln/>
        </p:spPr>
        <p:txBody>
          <a:bodyPr wrap="none" rtlCol="0" anchor="t"/>
          <a:lstStyle/>
          <a:p>
            <a:pPr marL="0" indent="0" algn="l">
              <a:lnSpc>
                <a:spcPts val="2662"/>
              </a:lnSpc>
              <a:buNone/>
            </a:pPr>
            <a:r>
              <a:rPr lang="en-US" sz="2130" dirty="0">
                <a:solidFill>
                  <a:srgbClr val="EBCCBB"/>
                </a:solidFill>
                <a:latin typeface="Gelasio" pitchFamily="34" charset="0"/>
                <a:ea typeface="Gelasio" pitchFamily="34" charset="-122"/>
                <a:cs typeface="Gelasio" pitchFamily="34" charset="-120"/>
              </a:rPr>
              <a:t>Real-Time Monitoring</a:t>
            </a:r>
            <a:endParaRPr lang="en-US" sz="2130" dirty="0"/>
          </a:p>
        </p:txBody>
      </p:sp>
      <p:sp>
        <p:nvSpPr>
          <p:cNvPr id="8" name="Text 6"/>
          <p:cNvSpPr/>
          <p:nvPr/>
        </p:nvSpPr>
        <p:spPr>
          <a:xfrm>
            <a:off x="4105394" y="2388394"/>
            <a:ext cx="6771799" cy="346115"/>
          </a:xfrm>
          <a:prstGeom prst="rect">
            <a:avLst/>
          </a:prstGeom>
          <a:noFill/>
          <a:ln/>
        </p:spPr>
        <p:txBody>
          <a:bodyPr wrap="none" rtlCol="0" anchor="t"/>
          <a:lstStyle/>
          <a:p>
            <a:pPr marL="0" indent="0" algn="l">
              <a:lnSpc>
                <a:spcPts val="2726"/>
              </a:lnSpc>
              <a:buNone/>
            </a:pPr>
            <a:r>
              <a:rPr lang="en-US" sz="1704" dirty="0">
                <a:solidFill>
                  <a:srgbClr val="C9C2C0"/>
                </a:solidFill>
                <a:latin typeface="Gelasio" pitchFamily="34" charset="0"/>
                <a:ea typeface="Gelasio" pitchFamily="34" charset="-122"/>
                <a:cs typeface="Gelasio" pitchFamily="34" charset="-120"/>
              </a:rPr>
              <a:t>Continuously track turbine performance and environmental conditions</a:t>
            </a:r>
            <a:endParaRPr lang="en-US" sz="1704" dirty="0"/>
          </a:p>
        </p:txBody>
      </p:sp>
      <p:sp>
        <p:nvSpPr>
          <p:cNvPr id="9" name="Shape 7"/>
          <p:cNvSpPr/>
          <p:nvPr/>
        </p:nvSpPr>
        <p:spPr>
          <a:xfrm>
            <a:off x="3997166" y="2926050"/>
            <a:ext cx="8349139" cy="21610"/>
          </a:xfrm>
          <a:prstGeom prst="rect">
            <a:avLst/>
          </a:prstGeom>
          <a:solidFill>
            <a:srgbClr val="6D5244"/>
          </a:solidFill>
          <a:ln/>
        </p:spPr>
      </p:sp>
      <p:sp>
        <p:nvSpPr>
          <p:cNvPr id="10" name="Shape 8"/>
          <p:cNvSpPr/>
          <p:nvPr/>
        </p:nvSpPr>
        <p:spPr>
          <a:xfrm>
            <a:off x="2175986" y="3058954"/>
            <a:ext cx="3426143" cy="1246703"/>
          </a:xfrm>
          <a:prstGeom prst="roundRect">
            <a:avLst>
              <a:gd name="adj" fmla="val 10414"/>
            </a:avLst>
          </a:prstGeom>
          <a:solidFill>
            <a:srgbClr val="343131"/>
          </a:solidFill>
          <a:ln/>
        </p:spPr>
      </p:sp>
      <p:sp>
        <p:nvSpPr>
          <p:cNvPr id="11" name="Text 9"/>
          <p:cNvSpPr/>
          <p:nvPr/>
        </p:nvSpPr>
        <p:spPr>
          <a:xfrm>
            <a:off x="2392323" y="3465909"/>
            <a:ext cx="151090" cy="432792"/>
          </a:xfrm>
          <a:prstGeom prst="rect">
            <a:avLst/>
          </a:prstGeom>
          <a:noFill/>
          <a:ln/>
        </p:spPr>
        <p:txBody>
          <a:bodyPr wrap="none" rtlCol="0" anchor="t"/>
          <a:lstStyle/>
          <a:p>
            <a:pPr marL="0" indent="0" algn="ctr">
              <a:lnSpc>
                <a:spcPts val="3408"/>
              </a:lnSpc>
              <a:buNone/>
            </a:pPr>
            <a:r>
              <a:rPr lang="en-US" sz="2130" dirty="0">
                <a:solidFill>
                  <a:srgbClr val="EBCCBB"/>
                </a:solidFill>
                <a:latin typeface="Gelasio" pitchFamily="34" charset="0"/>
                <a:ea typeface="Gelasio" pitchFamily="34" charset="-122"/>
                <a:cs typeface="Gelasio" pitchFamily="34" charset="-120"/>
              </a:rPr>
              <a:t>2</a:t>
            </a:r>
            <a:endParaRPr lang="en-US" sz="2130" dirty="0"/>
          </a:p>
        </p:txBody>
      </p:sp>
      <p:sp>
        <p:nvSpPr>
          <p:cNvPr id="12" name="Text 10"/>
          <p:cNvSpPr/>
          <p:nvPr/>
        </p:nvSpPr>
        <p:spPr>
          <a:xfrm>
            <a:off x="5818465" y="3275290"/>
            <a:ext cx="2825710" cy="338138"/>
          </a:xfrm>
          <a:prstGeom prst="rect">
            <a:avLst/>
          </a:prstGeom>
          <a:noFill/>
          <a:ln/>
        </p:spPr>
        <p:txBody>
          <a:bodyPr wrap="none" rtlCol="0" anchor="t"/>
          <a:lstStyle/>
          <a:p>
            <a:pPr marL="0" indent="0" algn="l">
              <a:lnSpc>
                <a:spcPts val="2662"/>
              </a:lnSpc>
              <a:buNone/>
            </a:pPr>
            <a:r>
              <a:rPr lang="en-US" sz="2130" dirty="0">
                <a:solidFill>
                  <a:srgbClr val="EBCCBB"/>
                </a:solidFill>
                <a:latin typeface="Gelasio" pitchFamily="34" charset="0"/>
                <a:ea typeface="Gelasio" pitchFamily="34" charset="-122"/>
                <a:cs typeface="Gelasio" pitchFamily="34" charset="-120"/>
              </a:rPr>
              <a:t>Predictive Maintenance</a:t>
            </a:r>
            <a:endParaRPr lang="en-US" sz="2130" dirty="0"/>
          </a:p>
        </p:txBody>
      </p:sp>
      <p:sp>
        <p:nvSpPr>
          <p:cNvPr id="13" name="Text 11"/>
          <p:cNvSpPr/>
          <p:nvPr/>
        </p:nvSpPr>
        <p:spPr>
          <a:xfrm>
            <a:off x="5818465" y="3743206"/>
            <a:ext cx="5985153" cy="346115"/>
          </a:xfrm>
          <a:prstGeom prst="rect">
            <a:avLst/>
          </a:prstGeom>
          <a:noFill/>
          <a:ln/>
        </p:spPr>
        <p:txBody>
          <a:bodyPr wrap="none" rtlCol="0" anchor="t"/>
          <a:lstStyle/>
          <a:p>
            <a:pPr marL="0" indent="0" algn="l">
              <a:lnSpc>
                <a:spcPts val="2726"/>
              </a:lnSpc>
              <a:buNone/>
            </a:pPr>
            <a:r>
              <a:rPr lang="en-US" sz="1704" dirty="0">
                <a:solidFill>
                  <a:srgbClr val="C9C2C0"/>
                </a:solidFill>
                <a:latin typeface="Gelasio" pitchFamily="34" charset="0"/>
                <a:ea typeface="Gelasio" pitchFamily="34" charset="-122"/>
                <a:cs typeface="Gelasio" pitchFamily="34" charset="-120"/>
              </a:rPr>
              <a:t>Forecast and schedule proactive repairs to minimize downtime</a:t>
            </a:r>
            <a:endParaRPr lang="en-US" sz="1704" dirty="0"/>
          </a:p>
        </p:txBody>
      </p:sp>
      <p:sp>
        <p:nvSpPr>
          <p:cNvPr id="14" name="Shape 12"/>
          <p:cNvSpPr/>
          <p:nvPr/>
        </p:nvSpPr>
        <p:spPr>
          <a:xfrm>
            <a:off x="5710237" y="4280862"/>
            <a:ext cx="6636068" cy="21610"/>
          </a:xfrm>
          <a:prstGeom prst="rect">
            <a:avLst/>
          </a:prstGeom>
          <a:solidFill>
            <a:srgbClr val="6D5244"/>
          </a:solidFill>
          <a:ln/>
        </p:spPr>
      </p:sp>
      <p:sp>
        <p:nvSpPr>
          <p:cNvPr id="15" name="Shape 13"/>
          <p:cNvSpPr/>
          <p:nvPr/>
        </p:nvSpPr>
        <p:spPr>
          <a:xfrm>
            <a:off x="2175986" y="4413766"/>
            <a:ext cx="5139214" cy="1592818"/>
          </a:xfrm>
          <a:prstGeom prst="roundRect">
            <a:avLst>
              <a:gd name="adj" fmla="val 8151"/>
            </a:avLst>
          </a:prstGeom>
          <a:solidFill>
            <a:srgbClr val="343131"/>
          </a:solidFill>
          <a:ln/>
        </p:spPr>
      </p:sp>
      <p:sp>
        <p:nvSpPr>
          <p:cNvPr id="16" name="Text 14"/>
          <p:cNvSpPr/>
          <p:nvPr/>
        </p:nvSpPr>
        <p:spPr>
          <a:xfrm>
            <a:off x="2392323" y="4993719"/>
            <a:ext cx="149304" cy="432792"/>
          </a:xfrm>
          <a:prstGeom prst="rect">
            <a:avLst/>
          </a:prstGeom>
          <a:noFill/>
          <a:ln/>
        </p:spPr>
        <p:txBody>
          <a:bodyPr wrap="none" rtlCol="0" anchor="t"/>
          <a:lstStyle/>
          <a:p>
            <a:pPr marL="0" indent="0" algn="ctr">
              <a:lnSpc>
                <a:spcPts val="3408"/>
              </a:lnSpc>
              <a:buNone/>
            </a:pPr>
            <a:r>
              <a:rPr lang="en-US" sz="2130" dirty="0">
                <a:solidFill>
                  <a:srgbClr val="EBCCBB"/>
                </a:solidFill>
                <a:latin typeface="Gelasio" pitchFamily="34" charset="0"/>
                <a:ea typeface="Gelasio" pitchFamily="34" charset="-122"/>
                <a:cs typeface="Gelasio" pitchFamily="34" charset="-120"/>
              </a:rPr>
              <a:t>3</a:t>
            </a:r>
            <a:endParaRPr lang="en-US" sz="2130" dirty="0"/>
          </a:p>
        </p:txBody>
      </p:sp>
      <p:sp>
        <p:nvSpPr>
          <p:cNvPr id="17" name="Text 15"/>
          <p:cNvSpPr/>
          <p:nvPr/>
        </p:nvSpPr>
        <p:spPr>
          <a:xfrm>
            <a:off x="7531537" y="4630103"/>
            <a:ext cx="2704743" cy="338138"/>
          </a:xfrm>
          <a:prstGeom prst="rect">
            <a:avLst/>
          </a:prstGeom>
          <a:noFill/>
          <a:ln/>
        </p:spPr>
        <p:txBody>
          <a:bodyPr wrap="none" rtlCol="0" anchor="t"/>
          <a:lstStyle/>
          <a:p>
            <a:pPr marL="0" indent="0" algn="l">
              <a:lnSpc>
                <a:spcPts val="2662"/>
              </a:lnSpc>
              <a:buNone/>
            </a:pPr>
            <a:r>
              <a:rPr lang="en-US" sz="2130" dirty="0">
                <a:solidFill>
                  <a:srgbClr val="EBCCBB"/>
                </a:solidFill>
                <a:latin typeface="Gelasio" pitchFamily="34" charset="0"/>
                <a:ea typeface="Gelasio" pitchFamily="34" charset="-122"/>
                <a:cs typeface="Gelasio" pitchFamily="34" charset="-120"/>
              </a:rPr>
              <a:t>Energy Optimization</a:t>
            </a:r>
            <a:endParaRPr lang="en-US" sz="2130" dirty="0"/>
          </a:p>
        </p:txBody>
      </p:sp>
      <p:sp>
        <p:nvSpPr>
          <p:cNvPr id="18" name="Text 16"/>
          <p:cNvSpPr/>
          <p:nvPr/>
        </p:nvSpPr>
        <p:spPr>
          <a:xfrm>
            <a:off x="7531537" y="5098018"/>
            <a:ext cx="4706541" cy="692229"/>
          </a:xfrm>
          <a:prstGeom prst="rect">
            <a:avLst/>
          </a:prstGeom>
          <a:noFill/>
          <a:ln/>
        </p:spPr>
        <p:txBody>
          <a:bodyPr wrap="square" rtlCol="0" anchor="t"/>
          <a:lstStyle/>
          <a:p>
            <a:pPr marL="0" indent="0" algn="l">
              <a:lnSpc>
                <a:spcPts val="2726"/>
              </a:lnSpc>
              <a:buNone/>
            </a:pPr>
            <a:r>
              <a:rPr lang="en-US" sz="1704" dirty="0">
                <a:solidFill>
                  <a:srgbClr val="C9C2C0"/>
                </a:solidFill>
                <a:latin typeface="Gelasio" pitchFamily="34" charset="0"/>
                <a:ea typeface="Gelasio" pitchFamily="34" charset="-122"/>
                <a:cs typeface="Gelasio" pitchFamily="34" charset="-120"/>
              </a:rPr>
              <a:t>Dynamically adjust turbine settings to maximize energy output</a:t>
            </a:r>
            <a:endParaRPr lang="en-US" sz="1704" dirty="0"/>
          </a:p>
        </p:txBody>
      </p:sp>
      <p:sp>
        <p:nvSpPr>
          <p:cNvPr id="19" name="Text 17"/>
          <p:cNvSpPr/>
          <p:nvPr/>
        </p:nvSpPr>
        <p:spPr>
          <a:xfrm>
            <a:off x="2175986" y="6249948"/>
            <a:ext cx="10278428" cy="1384459"/>
          </a:xfrm>
          <a:prstGeom prst="rect">
            <a:avLst/>
          </a:prstGeom>
          <a:noFill/>
          <a:ln/>
        </p:spPr>
        <p:txBody>
          <a:bodyPr wrap="square" rtlCol="0" anchor="t"/>
          <a:lstStyle/>
          <a:p>
            <a:pPr marL="0" indent="0">
              <a:lnSpc>
                <a:spcPts val="2726"/>
              </a:lnSpc>
              <a:buNone/>
            </a:pPr>
            <a:r>
              <a:rPr lang="en-US" sz="1704" dirty="0">
                <a:solidFill>
                  <a:srgbClr val="C9C2C0"/>
                </a:solidFill>
                <a:latin typeface="Gelasio" pitchFamily="34" charset="0"/>
                <a:ea typeface="Gelasio" pitchFamily="34" charset="-122"/>
                <a:cs typeface="Gelasio" pitchFamily="34" charset="-120"/>
              </a:rPr>
              <a:t>Optimizing wind farm operations is essential for maximizing energy production and minimizing costs. By leveraging real-time monitoring, predictive maintenance, and advanced energy optimization algorithms, wind farm operators can ensure their turbines are running at peak efficiency and reliability, ultimately boosting profitability and reducing the environmental impact of wind power generation.</a:t>
            </a:r>
            <a:endParaRPr lang="en-US" sz="170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anbu chezhian</cp:lastModifiedBy>
  <cp:revision>4</cp:revision>
  <dcterms:created xsi:type="dcterms:W3CDTF">2024-04-22T15:43:59Z</dcterms:created>
  <dcterms:modified xsi:type="dcterms:W3CDTF">2025-11-28T08:33:12Z</dcterms:modified>
</cp:coreProperties>
</file>